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6" r:id="rId5"/>
    <p:sldId id="257" r:id="rId6"/>
    <p:sldId id="258" r:id="rId7"/>
    <p:sldId id="267" r:id="rId8"/>
    <p:sldId id="260" r:id="rId9"/>
    <p:sldId id="268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9A6B3-60B4-4A49-8D0C-DCABF9C45579}" v="69" dt="2020-05-06T21:44:16.212"/>
    <p1510:client id="{58310093-284F-FAAD-BADE-2CEBEB664747}" v="7" dt="2020-05-06T18:52:21.079"/>
    <p1510:client id="{594F9041-6D15-944C-9BBE-54417F8474B1}" v="463" dt="2020-05-06T21:19:38.884"/>
    <p1510:client id="{635760E8-4CF3-8BB9-61EF-F05BEBE69CD4}" v="60" dt="2020-05-06T19:51:28.614"/>
    <p1510:client id="{7ED32CED-5A0E-A117-FEA8-24E3A8D3888E}" v="30" dt="2020-05-06T17:11:48.874"/>
    <p1510:client id="{AB93D7BA-0166-7322-61A6-9CFB8726A7A5}" v="13" dt="2020-05-06T19:35:44.884"/>
    <p1510:client id="{C61B0527-28CB-1F5E-7A97-2B7BEB90189D}" v="7" dt="2020-05-06T15:40:39.213"/>
    <p1510:client id="{C6CCFAE3-7FF2-493A-98BB-8C7C760C319C}" v="57" dt="2020-05-06T20:57:12.552"/>
    <p1510:client id="{E96850EA-3DCA-3E5A-F562-7B053D55FEF9}" v="5" dt="2020-05-06T19:30:15.287"/>
    <p1510:client id="{F6AEBBC6-9FD5-4626-A85D-061D9D414271}" v="21" dt="2020-05-06T19:53:54.587"/>
    <p1510:client id="{F708FFE6-C0CF-4284-AF30-B82C7EB69382}" v="1005" dt="2020-05-06T20:54:33.639"/>
    <p1510:client id="{FD355FDD-9B5C-4418-9332-24C591C36A29}" v="126" dt="2020-05-06T20:12:00.794"/>
    <p1510:client id="{FDC6831A-3423-4831-A763-C15917E8EC01}" v="1275" dt="2020-05-06T19:21:38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FAD2-9948-443A-B450-FBBD2FB03523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E2318-CD48-48AF-BB26-F8A2E7B4E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Interface Team</a:t>
            </a:r>
          </a:p>
          <a:p>
            <a:r>
              <a:rPr lang="en-US" dirty="0"/>
              <a:t>In the development of support materials to accompany the Roman Calculator. The team felt it pivotal to ensure a seamless onboarding  of new users. As a result the calculator is accompanied by an easy to read User Guide. (pause)The guide  includes  step by step instructions on how to use the calculator, an explanation on Roman math, a list of frequently asked questions and a removable laminated  Quick Reference Guide.</a:t>
            </a:r>
          </a:p>
          <a:p>
            <a:r>
              <a:rPr lang="en-US" dirty="0"/>
              <a:t>To ensure that your users are never too far from supportive materials the calculator is equipped with an internal guide locate in the Help Caesar Menu.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E2318-CD48-48AF-BB26-F8A2E7B4E5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E2318-CD48-48AF-BB26-F8A2E7B4E5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9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I am Alex </a:t>
            </a:r>
            <a:r>
              <a:rPr lang="en-US" dirty="0" err="1"/>
              <a:t>Micharski</a:t>
            </a:r>
            <a:r>
              <a:rPr lang="en-US" dirty="0"/>
              <a:t> and I will be showing you the string parsing function. Now the string parsing function is quite simple. It takes in a roman numeral expression as a string. then it returns a string which replaces any dollar sign in the expression with the output of the previous expression, and converts every roman numeral into an </a:t>
            </a:r>
            <a:r>
              <a:rPr lang="en-US" dirty="0" err="1"/>
              <a:t>arabic</a:t>
            </a:r>
            <a:r>
              <a:rPr lang="en-US" dirty="0"/>
              <a:t> numeral.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E2318-CD48-48AF-BB26-F8A2E7B4E5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642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92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986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46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81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9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1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4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FEE9A-3E06-46FF-B58D-6424AD44F25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4CA4159-DB3F-4BE7-8B1D-8DC44F2FF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9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0416-C9E1-4A9E-A6F6-DFDA30C14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Hail Caesar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D299A-FFF1-418C-B5EB-DCDE51EE8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robust Roman Numeral calculator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D90131-79DB-4583-8FAC-FAB5B5DAB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4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0"/>
    </mc:Choice>
    <mc:Fallback xmlns="">
      <p:transition spd="slow" advTm="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E8AD-2DD4-4C0F-8AC9-DAC1E153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Just a Roman Numeral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D098-198D-420D-AB4B-39E515A7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Strong foundation to use Hail Caesar to implement other numeric systems or any calculator based applications</a:t>
            </a: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6C2CD13-982D-47D8-8F62-8E063114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3" y="3490831"/>
            <a:ext cx="2743200" cy="3163824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F3BE8D-C4A7-4759-96CE-9E917FCF3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35" y="3490831"/>
            <a:ext cx="2906485" cy="31661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93DC18-598E-4BCB-A448-E319D8DD6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7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5"/>
    </mc:Choice>
    <mc:Fallback>
      <p:transition spd="slow" advTm="1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E904-A68D-4BC0-B6EE-6673C8E95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35" y="624110"/>
            <a:ext cx="8911687" cy="1280890"/>
          </a:xfrm>
        </p:spPr>
        <p:txBody>
          <a:bodyPr/>
          <a:lstStyle/>
          <a:p>
            <a:r>
              <a:rPr lang="en-US"/>
              <a:t>Backend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668A47-9883-4EA7-8576-B44A467E0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6395" y="47516"/>
            <a:ext cx="7406728" cy="6816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1F197-1C7D-42FE-B808-609B300EFADA}"/>
              </a:ext>
            </a:extLst>
          </p:cNvPr>
          <p:cNvSpPr txBox="1"/>
          <p:nvPr/>
        </p:nvSpPr>
        <p:spPr>
          <a:xfrm>
            <a:off x="1645085" y="1895605"/>
            <a:ext cx="30667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General overview of the program's backend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D9E506-1E01-4B7B-AFA6-344B4FAC7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1"/>
    </mc:Choice>
    <mc:Fallback xmlns="">
      <p:transition spd="slow" advTm="4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3CAC-7BD7-4B28-A00A-7EBD8655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Layout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89445C-32E3-436E-998E-ACAF5FD2D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77" y="1675423"/>
            <a:ext cx="7796924" cy="430336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2C6A6C6-DBAA-4799-840A-E3E2F3B4C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66"/>
    </mc:Choice>
    <mc:Fallback>
      <p:transition spd="slow" advTm="4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DB18-F4D3-4AAC-9C06-8DF41E18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User Support </a:t>
            </a:r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4480E65-51D3-410F-A1BB-D07D2DEB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20000">
            <a:off x="7297551" y="553373"/>
            <a:ext cx="3303916" cy="4283269"/>
          </a:xfrm>
          <a:prstGeom prst="rect">
            <a:avLst/>
          </a:prstGeom>
        </p:spPr>
      </p:pic>
      <p:pic>
        <p:nvPicPr>
          <p:cNvPr id="7" name="Picture 7" descr="A picture containing flower&#10;&#10;Description generated with very high confidence">
            <a:extLst>
              <a:ext uri="{FF2B5EF4-FFF2-40B4-BE49-F238E27FC236}">
                <a16:creationId xmlns:a16="http://schemas.microsoft.com/office/drawing/2014/main" id="{D4DF2B58-2283-4D14-80A6-9B29F220A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320000">
            <a:off x="6479719" y="1716337"/>
            <a:ext cx="3145766" cy="4089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A8B1E-54AA-4B30-B43F-B5378CE2E929}"/>
              </a:ext>
            </a:extLst>
          </p:cNvPr>
          <p:cNvSpPr txBox="1"/>
          <p:nvPr/>
        </p:nvSpPr>
        <p:spPr>
          <a:xfrm>
            <a:off x="2093344" y="2007079"/>
            <a:ext cx="3907764" cy="2546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>
                <a:latin typeface="Times"/>
                <a:cs typeface="Times"/>
              </a:rPr>
              <a:t>User Guide</a:t>
            </a:r>
            <a:endParaRPr lang="en-US" sz="280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>
                <a:latin typeface="Times"/>
                <a:cs typeface="Times"/>
              </a:rPr>
              <a:t>Quick Reference Guide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800">
                <a:latin typeface="Times"/>
                <a:cs typeface="Times"/>
              </a:rPr>
              <a:t>Internal Guide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0C9C739-5CFE-42D8-9C8C-AF5DFCEECD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77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59"/>
    </mc:Choice>
    <mc:Fallback>
      <p:transition spd="slow" advTm="5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5706-6419-41B0-AE5B-4F7B2864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D62C-9DD9-42D1-9053-C42A57352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 button is pressed we check to see if it’s valid</a:t>
            </a:r>
          </a:p>
          <a:p>
            <a:pPr lvl="1"/>
            <a:r>
              <a:rPr lang="en-US"/>
              <a:t>If valid the button is displayed onto the calculator</a:t>
            </a:r>
          </a:p>
          <a:p>
            <a:r>
              <a:rPr lang="en-US"/>
              <a:t>Certain buttons have different functions</a:t>
            </a:r>
          </a:p>
          <a:p>
            <a:r>
              <a:rPr lang="en-US"/>
              <a:t>ex. </a:t>
            </a:r>
          </a:p>
          <a:p>
            <a:pPr lvl="1"/>
            <a:r>
              <a:rPr lang="en-US"/>
              <a:t>$ returns the last output</a:t>
            </a:r>
          </a:p>
          <a:p>
            <a:pPr lvl="1"/>
            <a:r>
              <a:rPr lang="en-US"/>
              <a:t>← deletes the last character input</a:t>
            </a:r>
          </a:p>
          <a:p>
            <a:pPr lvl="1"/>
            <a:r>
              <a:rPr lang="en-US"/>
              <a:t>Clear(</a:t>
            </a:r>
            <a:r>
              <a:rPr lang="en-US" err="1"/>
              <a:t>Liquet</a:t>
            </a:r>
            <a:r>
              <a:rPr lang="en-US"/>
              <a:t>) deletes whatever is on the display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7012654-4905-4510-9476-ECA2E92D2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2"/>
    </mc:Choice>
    <mc:Fallback>
      <p:transition spd="slow" advTm="47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AF2A-C190-44B6-87E6-5EE3F61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the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F56F-5146-4F06-91D2-F07A898E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Input: Roman numeral expression </a:t>
            </a:r>
          </a:p>
          <a:p>
            <a:r>
              <a:rPr lang="en-US" dirty="0">
                <a:ea typeface="+mn-lt"/>
                <a:cs typeface="+mn-lt"/>
              </a:rPr>
              <a:t>Processing:</a:t>
            </a:r>
          </a:p>
          <a:p>
            <a:pPr lvl="1"/>
            <a:r>
              <a:rPr lang="en-US" dirty="0">
                <a:ea typeface="+mn-lt"/>
                <a:cs typeface="+mn-lt"/>
              </a:rPr>
              <a:t>Replace any dollar sign ($) with the output of the previous expression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Convert all Roman numerals (I, II, III, IV, V, …) into Arabic numerals (1, 2, 3, 4, 5, …)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Output: Arabic numeral expression</a:t>
            </a:r>
            <a:endParaRPr lang="en-US" dirty="0"/>
          </a:p>
          <a:p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59551E63-EAC4-4346-A8BC-E27F1E7D42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051394"/>
            <a:ext cx="2285999" cy="1806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283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3"/>
    </mc:Choice>
    <mc:Fallback>
      <p:transition spd="slow" advTm="2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E439-2448-4724-8DA2-8491C20E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75537"/>
            <a:ext cx="8911687" cy="1280890"/>
          </a:xfrm>
        </p:spPr>
        <p:txBody>
          <a:bodyPr/>
          <a:lstStyle/>
          <a:p>
            <a:pPr algn="ctr"/>
            <a:r>
              <a:rPr lang="en-US"/>
              <a:t>Conversions,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3C27-6210-408B-B57E-A779A2C2D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870" y="1488239"/>
            <a:ext cx="10165422" cy="47451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Converting from decimals to roman numerals</a:t>
            </a:r>
          </a:p>
          <a:p>
            <a:pPr lvl="1"/>
            <a:r>
              <a:rPr lang="en-US"/>
              <a:t>450 = CDL</a:t>
            </a:r>
          </a:p>
          <a:p>
            <a:pPr lvl="2"/>
            <a:r>
              <a:rPr lang="en-US"/>
              <a:t>500(D) – 100(C) + 50(L)</a:t>
            </a:r>
          </a:p>
          <a:p>
            <a:pPr lvl="2"/>
            <a:r>
              <a:rPr lang="en-US"/>
              <a:t>Only certain characters may be subtracted from others (LD is invalid)</a:t>
            </a:r>
          </a:p>
          <a:p>
            <a:r>
              <a:rPr lang="en-US"/>
              <a:t>Converting from roman numerals to decimal</a:t>
            </a:r>
          </a:p>
          <a:p>
            <a:pPr lvl="1"/>
            <a:r>
              <a:rPr lang="en-US"/>
              <a:t>CDL</a:t>
            </a:r>
          </a:p>
          <a:p>
            <a:pPr lvl="2"/>
            <a:r>
              <a:rPr lang="en-US">
                <a:ea typeface="+mn-lt"/>
                <a:cs typeface="+mn-lt"/>
              </a:rPr>
              <a:t>Find the most significant numeral (D), subtract the left (C) add the right (L)</a:t>
            </a:r>
          </a:p>
          <a:p>
            <a:r>
              <a:rPr lang="en-US">
                <a:ea typeface="+mn-lt"/>
                <a:cs typeface="+mn-lt"/>
              </a:rPr>
              <a:t>Importance of ordering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450 = 100+100+100+100+50 = CCCCL (INVALID)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More than three of the same character in a row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Is represented officially as CDL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189042-126D-40A1-A183-78D247CB7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9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27"/>
    </mc:Choice>
    <mc:Fallback>
      <p:transition spd="slow" advTm="10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6E6A-8F3A-44E9-8136-D7C2ADC3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 Numeral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F433-7603-48DF-9F3A-840437CB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Symbols I, X, C and M can be repeated up to 3 times in succession</a:t>
            </a:r>
          </a:p>
          <a:p>
            <a:r>
              <a:rPr lang="en-US"/>
              <a:t>Basic symbols: I, V, X, L, C, D, M</a:t>
            </a:r>
          </a:p>
          <a:p>
            <a:r>
              <a:rPr lang="en-US"/>
              <a:t>If I, X or C appears before the symbol in line on basic symbols list, it is seen as subtraction</a:t>
            </a:r>
          </a:p>
          <a:p>
            <a:pPr lvl="1"/>
            <a:r>
              <a:rPr lang="en-US"/>
              <a:t>Ex: The number 2,944 in Roman Numerals is MMCMXLIV.  It can be broken down as such: M + M + (M - C) + (L - X) + (V - I) </a:t>
            </a:r>
          </a:p>
          <a:p>
            <a:pPr marL="457200" lvl="1" indent="0">
              <a:buNone/>
            </a:pPr>
            <a:r>
              <a:rPr lang="en-US"/>
              <a:t>      ⟶ 1000 + 1000 + (1000 - 100) + (50 - 10) + (5 - 1)</a:t>
            </a:r>
          </a:p>
          <a:p>
            <a:r>
              <a:rPr lang="en-US"/>
              <a:t>When a symbol is placed after a larger or equal symbol, the values are added up to form a number</a:t>
            </a:r>
          </a:p>
          <a:p>
            <a:pPr lvl="1"/>
            <a:r>
              <a:rPr lang="en-US"/>
              <a:t>Ex: The number 1,236 in Roman Numerals is MCCXXXVI. It can be broken down as such: M + C + C + X + X + X + V + I ⟶ 1000 + 100 + 100 + 10 + 10 + 10 + 5 + 1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A3F453-2009-4A43-9573-A74E4C3BA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24"/>
    </mc:Choice>
    <mc:Fallback>
      <p:transition spd="slow" advTm="46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9B44-3EAE-4A53-8C6D-95338ED1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735" y="111797"/>
            <a:ext cx="8911687" cy="1280890"/>
          </a:xfrm>
        </p:spPr>
        <p:txBody>
          <a:bodyPr/>
          <a:lstStyle/>
          <a:p>
            <a:r>
              <a:rPr lang="en-US"/>
              <a:t>Potential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2B68-F86E-4D4E-8618-5B9FD891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025" y="5693569"/>
            <a:ext cx="8909447" cy="777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Characters are not valid in certain orders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(IX) + (IV * C)</a:t>
            </a:r>
            <a:r>
              <a:rPr lang="en-US" b="1" u="sng">
                <a:solidFill>
                  <a:srgbClr val="000000"/>
                </a:solidFill>
              </a:rPr>
              <a:t>(V + V)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1AA304-A91E-41A7-BB8A-CC8041FE1228}"/>
              </a:ext>
            </a:extLst>
          </p:cNvPr>
          <p:cNvSpPr txBox="1">
            <a:spLocks/>
          </p:cNvSpPr>
          <p:nvPr/>
        </p:nvSpPr>
        <p:spPr>
          <a:xfrm>
            <a:off x="2614216" y="4968478"/>
            <a:ext cx="8909447" cy="7296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Characters are not allowed at beginning or end of the input</a:t>
            </a:r>
          </a:p>
          <a:p>
            <a:pPr lvl="1"/>
            <a:r>
              <a:rPr lang="en-US" b="1" u="sng">
                <a:solidFill>
                  <a:srgbClr val="000000"/>
                </a:solidFill>
              </a:rPr>
              <a:t>+</a:t>
            </a:r>
            <a:r>
              <a:rPr lang="en-US">
                <a:solidFill>
                  <a:srgbClr val="000000"/>
                </a:solidFill>
              </a:rPr>
              <a:t>XVI * (V + C)</a:t>
            </a:r>
            <a:r>
              <a:rPr lang="en-US" b="1" u="sng">
                <a:solidFill>
                  <a:srgbClr val="000000"/>
                </a:solidFill>
              </a:rPr>
              <a:t>*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E0FFA9-0E84-45B2-89EB-6C4BCFD87FB5}"/>
              </a:ext>
            </a:extLst>
          </p:cNvPr>
          <p:cNvSpPr txBox="1">
            <a:spLocks/>
          </p:cNvSpPr>
          <p:nvPr/>
        </p:nvSpPr>
        <p:spPr>
          <a:xfrm>
            <a:off x="2593975" y="4251722"/>
            <a:ext cx="8909447" cy="711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Numerals are out of order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0000"/>
                </a:solidFill>
              </a:rPr>
              <a:t>IX + MDXX - </a:t>
            </a:r>
            <a:r>
              <a:rPr lang="en-US" b="1" u="sng">
                <a:solidFill>
                  <a:srgbClr val="000000"/>
                </a:solidFill>
              </a:rPr>
              <a:t>VXXC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127440-A0AC-4972-92CC-FE8205E2AC90}"/>
              </a:ext>
            </a:extLst>
          </p:cNvPr>
          <p:cNvSpPr txBox="1">
            <a:spLocks/>
          </p:cNvSpPr>
          <p:nvPr/>
        </p:nvSpPr>
        <p:spPr>
          <a:xfrm>
            <a:off x="2615405" y="3427810"/>
            <a:ext cx="8909447" cy="79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Spaces inside of numerals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 b="1" u="sng">
                <a:solidFill>
                  <a:srgbClr val="000000"/>
                </a:solidFill>
              </a:rPr>
              <a:t>X  </a:t>
            </a:r>
            <a:r>
              <a:rPr lang="en-US" b="1" u="sng" err="1">
                <a:solidFill>
                  <a:srgbClr val="000000"/>
                </a:solidFill>
              </a:rPr>
              <a:t>X</a:t>
            </a:r>
            <a:r>
              <a:rPr lang="en-US">
                <a:solidFill>
                  <a:srgbClr val="000000"/>
                </a:solidFill>
              </a:rPr>
              <a:t> + MLXX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E29D67-04B8-41A1-A879-591548651805}"/>
              </a:ext>
            </a:extLst>
          </p:cNvPr>
          <p:cNvSpPr txBox="1">
            <a:spLocks/>
          </p:cNvSpPr>
          <p:nvPr/>
        </p:nvSpPr>
        <p:spPr>
          <a:xfrm>
            <a:off x="2613024" y="2669382"/>
            <a:ext cx="8909447" cy="824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$ is used more than once</a:t>
            </a:r>
          </a:p>
          <a:p>
            <a:pPr lvl="1"/>
            <a:r>
              <a:rPr lang="en-US" b="1" u="sng">
                <a:solidFill>
                  <a:srgbClr val="000000"/>
                </a:solidFill>
                <a:ea typeface="+mn-lt"/>
                <a:cs typeface="+mn-lt"/>
              </a:rPr>
              <a:t>$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+ IX + </a:t>
            </a:r>
            <a:r>
              <a:rPr lang="en-US" b="1" u="sng">
                <a:solidFill>
                  <a:srgbClr val="000000"/>
                </a:solidFill>
                <a:ea typeface="+mn-lt"/>
                <a:cs typeface="+mn-lt"/>
              </a:rPr>
              <a:t>$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26EF32-2A10-488E-95B9-10C3A45AE643}"/>
              </a:ext>
            </a:extLst>
          </p:cNvPr>
          <p:cNvSpPr txBox="1">
            <a:spLocks/>
          </p:cNvSpPr>
          <p:nvPr/>
        </p:nvSpPr>
        <p:spPr>
          <a:xfrm>
            <a:off x="2616596" y="1869281"/>
            <a:ext cx="8909447" cy="872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Invalid Characters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0000"/>
                </a:solidFill>
              </a:rPr>
              <a:t>IX+</a:t>
            </a:r>
            <a:r>
              <a:rPr lang="en-US" b="1" u="sng">
                <a:solidFill>
                  <a:srgbClr val="000000"/>
                </a:solidFill>
              </a:rPr>
              <a:t>JK =</a:t>
            </a:r>
            <a:r>
              <a:rPr lang="en-US">
                <a:solidFill>
                  <a:srgbClr val="000000"/>
                </a:solidFill>
              </a:rPr>
              <a:t> I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DB07CF-15C7-44DD-B3B1-990AD99B0C2A}"/>
              </a:ext>
            </a:extLst>
          </p:cNvPr>
          <p:cNvSpPr txBox="1">
            <a:spLocks/>
          </p:cNvSpPr>
          <p:nvPr/>
        </p:nvSpPr>
        <p:spPr>
          <a:xfrm>
            <a:off x="2614215" y="1438275"/>
            <a:ext cx="8909447" cy="431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Empty input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0A408ED-F10F-47DF-8B68-BF90201B2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EAC4E3B-3054-4286-B548-AAD523EC6BC7}"/>
              </a:ext>
            </a:extLst>
          </p:cNvPr>
          <p:cNvSpPr txBox="1">
            <a:spLocks/>
          </p:cNvSpPr>
          <p:nvPr/>
        </p:nvSpPr>
        <p:spPr>
          <a:xfrm>
            <a:off x="2613024" y="1007193"/>
            <a:ext cx="8909447" cy="431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Range of numerals must fall between 1 and 3,999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251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92"/>
    </mc:Choice>
    <mc:Fallback>
      <p:transition spd="slow" advTm="156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9.7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.9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8C63CB9656E4CAC9D277CA444C311" ma:contentTypeVersion="4" ma:contentTypeDescription="Create a new document." ma:contentTypeScope="" ma:versionID="1fe25f2378b511c4832e9fd934f8ff2d">
  <xsd:schema xmlns:xsd="http://www.w3.org/2001/XMLSchema" xmlns:xs="http://www.w3.org/2001/XMLSchema" xmlns:p="http://schemas.microsoft.com/office/2006/metadata/properties" xmlns:ns3="b5b03b73-5a50-4c56-b090-ee89f2087a9f" targetNamespace="http://schemas.microsoft.com/office/2006/metadata/properties" ma:root="true" ma:fieldsID="9cb9b31ceae00606c80d3d4ad9e91f10" ns3:_="">
    <xsd:import namespace="b5b03b73-5a50-4c56-b090-ee89f2087a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03b73-5a50-4c56-b090-ee89f2087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2789B1-77DC-448A-A5B3-924E40416F18}">
  <ds:schemaRefs>
    <ds:schemaRef ds:uri="b5b03b73-5a50-4c56-b090-ee89f2087a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F0A901-2950-4AA5-9CFA-7C699B2287FD}">
  <ds:schemaRefs>
    <ds:schemaRef ds:uri="http://purl.org/dc/elements/1.1/"/>
    <ds:schemaRef ds:uri="http://schemas.microsoft.com/office/2006/metadata/properties"/>
    <ds:schemaRef ds:uri="b5b03b73-5a50-4c56-b090-ee89f2087a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789CC5-1767-4DC4-8206-0186391C30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698</Words>
  <Application>Microsoft Office PowerPoint</Application>
  <PresentationFormat>Widescreen</PresentationFormat>
  <Paragraphs>69</Paragraphs>
  <Slides>10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</vt:lpstr>
      <vt:lpstr>Wingdings 3</vt:lpstr>
      <vt:lpstr>Wisp</vt:lpstr>
      <vt:lpstr>Hail Caesar </vt:lpstr>
      <vt:lpstr>Backend</vt:lpstr>
      <vt:lpstr>The Layout</vt:lpstr>
      <vt:lpstr>User Support </vt:lpstr>
      <vt:lpstr>Buttons</vt:lpstr>
      <vt:lpstr>Refining the Expression</vt:lpstr>
      <vt:lpstr>Conversions, Ordering</vt:lpstr>
      <vt:lpstr>Roman Numeral Rules</vt:lpstr>
      <vt:lpstr>Potential Errors</vt:lpstr>
      <vt:lpstr>Not Just a Roman Numeral Calculator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M Campos</dc:creator>
  <cp:lastModifiedBy>James M Anthenelli</cp:lastModifiedBy>
  <cp:revision>1</cp:revision>
  <dcterms:created xsi:type="dcterms:W3CDTF">2020-05-01T16:34:14Z</dcterms:created>
  <dcterms:modified xsi:type="dcterms:W3CDTF">2020-05-06T21:44:16Z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0x010100ECA8C63CB9656E4CAC9D277CA444C311</vt:lpwstr>
  </property>
</Properties>
</file>